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72" r:id="rId5"/>
    <p:sldId id="265" r:id="rId6"/>
    <p:sldId id="266" r:id="rId7"/>
    <p:sldId id="268" r:id="rId8"/>
    <p:sldId id="269" r:id="rId9"/>
    <p:sldId id="364" r:id="rId10"/>
    <p:sldId id="365" r:id="rId11"/>
    <p:sldId id="366" r:id="rId12"/>
    <p:sldId id="3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0D1A6-6958-48B6-A7F8-EF1CFA2027A0}" v="31" dt="2019-04-02T17:53:5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6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7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3B9DFBC-A7EB-4696-88DE-06C2AA7061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0F585AE-A303-4AB8-938F-DDAD7191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41798-B13C-43D2-9AE1-62DB2B10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61" y="1067403"/>
            <a:ext cx="5830468" cy="472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How our Congregation 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4FE77B-297F-43AA-8A8B-4C87A2DCC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697" y="1272851"/>
            <a:ext cx="1879955" cy="241019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731934-A29D-4F8A-9506-F58923E7B1AC}"/>
              </a:ext>
            </a:extLst>
          </p:cNvPr>
          <p:cNvSpPr txBox="1"/>
          <p:nvPr/>
        </p:nvSpPr>
        <p:spPr>
          <a:xfrm>
            <a:off x="8850035" y="1902561"/>
            <a:ext cx="325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Rami Steinruck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12199-79B5-402A-919B-0648FC2D21D7}"/>
              </a:ext>
            </a:extLst>
          </p:cNvPr>
          <p:cNvSpPr txBox="1"/>
          <p:nvPr/>
        </p:nvSpPr>
        <p:spPr>
          <a:xfrm>
            <a:off x="2295533" y="184770"/>
            <a:ext cx="7013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5400" b="1">
                <a:solidFill>
                  <a:prstClr val="white"/>
                </a:solidFill>
                <a:latin typeface="Calibri Light" panose="020F0302020204030204"/>
              </a:rPr>
              <a:t>At-Large Board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F1C3F-8D53-EEB6-E484-AC7155252021}"/>
              </a:ext>
            </a:extLst>
          </p:cNvPr>
          <p:cNvSpPr txBox="1"/>
          <p:nvPr/>
        </p:nvSpPr>
        <p:spPr>
          <a:xfrm>
            <a:off x="2560642" y="1995546"/>
            <a:ext cx="355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Barbara Taylor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EBD52-3D66-3222-7E46-5E3A6239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3" y="1272852"/>
            <a:ext cx="1864669" cy="26764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erson holding a dog&#10;&#10;Description automatically generated">
            <a:extLst>
              <a:ext uri="{FF2B5EF4-FFF2-40B4-BE49-F238E27FC236}">
                <a16:creationId xmlns:a16="http://schemas.microsoft.com/office/drawing/2014/main" id="{3C1CF2E0-4CC8-0E7B-0D74-389F2CD60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824" y="3429000"/>
            <a:ext cx="2405176" cy="30578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B0E0AB-4B56-68EB-6E97-368965ABEA0F}"/>
              </a:ext>
            </a:extLst>
          </p:cNvPr>
          <p:cNvSpPr txBox="1"/>
          <p:nvPr/>
        </p:nvSpPr>
        <p:spPr>
          <a:xfrm>
            <a:off x="7283532" y="4655127"/>
            <a:ext cx="325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Margo Walters</a:t>
            </a:r>
          </a:p>
        </p:txBody>
      </p:sp>
    </p:spTree>
    <p:extLst>
      <p:ext uri="{BB962C8B-B14F-4D97-AF65-F5344CB8AC3E}">
        <p14:creationId xmlns:p14="http://schemas.microsoft.com/office/powerpoint/2010/main" val="2341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94607-96B1-491C-93C7-1673B972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52"/>
          <a:stretch/>
        </p:blipFill>
        <p:spPr>
          <a:xfrm>
            <a:off x="1668715" y="164239"/>
            <a:ext cx="2506839" cy="250683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2B446-8FC2-4B28-A659-D9984E94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12333"/>
          <a:stretch/>
        </p:blipFill>
        <p:spPr>
          <a:xfrm>
            <a:off x="9114834" y="345945"/>
            <a:ext cx="2506839" cy="250683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428C6-4D76-43AE-9AB1-22513158D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7333"/>
          <a:stretch/>
        </p:blipFill>
        <p:spPr>
          <a:xfrm>
            <a:off x="5823579" y="2027385"/>
            <a:ext cx="2506839" cy="250683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D6556-6BA0-49D3-B4DA-12380B16F2BA}"/>
              </a:ext>
            </a:extLst>
          </p:cNvPr>
          <p:cNvSpPr txBox="1"/>
          <p:nvPr/>
        </p:nvSpPr>
        <p:spPr>
          <a:xfrm>
            <a:off x="1" y="2097908"/>
            <a:ext cx="3498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Minister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Rev. Pam Philips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EB119-F898-46AC-922C-556FF7D904B8}"/>
              </a:ext>
            </a:extLst>
          </p:cNvPr>
          <p:cNvSpPr txBox="1"/>
          <p:nvPr/>
        </p:nvSpPr>
        <p:spPr>
          <a:xfrm>
            <a:off x="8997697" y="3110387"/>
            <a:ext cx="2849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Administrator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Ericka Kelly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6083E-C9F0-4476-B934-EE37CFB22092}"/>
              </a:ext>
            </a:extLst>
          </p:cNvPr>
          <p:cNvSpPr txBox="1"/>
          <p:nvPr/>
        </p:nvSpPr>
        <p:spPr>
          <a:xfrm>
            <a:off x="6066140" y="4757731"/>
            <a:ext cx="39211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Director of Lifespan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Faith Development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Rachel </a:t>
            </a:r>
            <a:r>
              <a:rPr lang="en-US" sz="3600" err="1">
                <a:solidFill>
                  <a:prstClr val="white"/>
                </a:solidFill>
                <a:latin typeface="Calibri Light" panose="020F0302020204030204"/>
              </a:rPr>
              <a:t>Craine</a:t>
            </a:r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4BD2D-9EDE-4432-88B3-5A6761327411}"/>
              </a:ext>
            </a:extLst>
          </p:cNvPr>
          <p:cNvSpPr txBox="1"/>
          <p:nvPr/>
        </p:nvSpPr>
        <p:spPr>
          <a:xfrm>
            <a:off x="4572000" y="39143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5400" b="1">
                <a:solidFill>
                  <a:prstClr val="white"/>
                </a:solidFill>
                <a:latin typeface="Calibri Light" panose="020F0302020204030204"/>
              </a:rPr>
              <a:t>UUC Staff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A64D6-2002-6EAD-4766-E9A8E0A40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2433"/>
          <a:stretch/>
        </p:blipFill>
        <p:spPr>
          <a:xfrm>
            <a:off x="1966397" y="3464230"/>
            <a:ext cx="2649561" cy="264956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0014A-9B6F-3887-F73D-2F2EE22E1F82}"/>
              </a:ext>
            </a:extLst>
          </p:cNvPr>
          <p:cNvSpPr txBox="1"/>
          <p:nvPr/>
        </p:nvSpPr>
        <p:spPr>
          <a:xfrm>
            <a:off x="208700" y="4805811"/>
            <a:ext cx="34989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Intern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Minister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Anna Tulou</a:t>
            </a:r>
          </a:p>
        </p:txBody>
      </p:sp>
    </p:spTree>
    <p:extLst>
      <p:ext uri="{BB962C8B-B14F-4D97-AF65-F5344CB8AC3E}">
        <p14:creationId xmlns:p14="http://schemas.microsoft.com/office/powerpoint/2010/main" val="107407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94607-96B1-491C-93C7-1673B972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6338"/>
          <a:stretch/>
        </p:blipFill>
        <p:spPr>
          <a:xfrm>
            <a:off x="1438633" y="1572624"/>
            <a:ext cx="2849587" cy="2849587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428C6-4D76-43AE-9AB1-22513158D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b="2827"/>
          <a:stretch/>
        </p:blipFill>
        <p:spPr>
          <a:xfrm>
            <a:off x="7903780" y="1890937"/>
            <a:ext cx="2849587" cy="2849587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D6556-6BA0-49D3-B4DA-12380B16F2BA}"/>
              </a:ext>
            </a:extLst>
          </p:cNvPr>
          <p:cNvSpPr txBox="1"/>
          <p:nvPr/>
        </p:nvSpPr>
        <p:spPr>
          <a:xfrm>
            <a:off x="1589357" y="5030394"/>
            <a:ext cx="3498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Choir Director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Ella </a:t>
            </a:r>
            <a:r>
              <a:rPr lang="en-US" sz="3600" err="1">
                <a:solidFill>
                  <a:prstClr val="white"/>
                </a:solidFill>
                <a:latin typeface="Calibri Light" panose="020F0302020204030204"/>
              </a:rPr>
              <a:t>Kromin</a:t>
            </a:r>
            <a:endParaRPr lang="en-US" sz="360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6083E-C9F0-4476-B934-EE37CFB22092}"/>
              </a:ext>
            </a:extLst>
          </p:cNvPr>
          <p:cNvSpPr txBox="1"/>
          <p:nvPr/>
        </p:nvSpPr>
        <p:spPr>
          <a:xfrm>
            <a:off x="8204361" y="5030395"/>
            <a:ext cx="2628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Pianist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Jared Gibbs</a:t>
            </a:r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4BD2D-9EDE-4432-88B3-5A6761327411}"/>
              </a:ext>
            </a:extLst>
          </p:cNvPr>
          <p:cNvSpPr txBox="1"/>
          <p:nvPr/>
        </p:nvSpPr>
        <p:spPr>
          <a:xfrm>
            <a:off x="4572000" y="39143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5400" b="1">
                <a:solidFill>
                  <a:prstClr val="white"/>
                </a:solidFill>
                <a:latin typeface="Calibri Light" panose="020F0302020204030204"/>
              </a:rPr>
              <a:t>UUC Staff</a:t>
            </a:r>
          </a:p>
        </p:txBody>
      </p:sp>
    </p:spTree>
    <p:extLst>
      <p:ext uri="{BB962C8B-B14F-4D97-AF65-F5344CB8AC3E}">
        <p14:creationId xmlns:p14="http://schemas.microsoft.com/office/powerpoint/2010/main" val="254455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0A78-C978-4E2D-9A5D-FC507C419214}"/>
              </a:ext>
            </a:extLst>
          </p:cNvPr>
          <p:cNvSpPr txBox="1"/>
          <p:nvPr/>
        </p:nvSpPr>
        <p:spPr>
          <a:xfrm>
            <a:off x="240900" y="419450"/>
            <a:ext cx="11514666" cy="464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marR="0">
              <a:spcBef>
                <a:spcPts val="155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Ministries of the Church include these areas:</a:t>
            </a:r>
          </a:p>
          <a:p>
            <a:pPr marL="154305" marR="0">
              <a:spcBef>
                <a:spcPts val="155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Lifespan Faith Development</a:t>
            </a: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Services</a:t>
            </a: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Action</a:t>
            </a: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Stewardship</a:t>
            </a:r>
          </a:p>
          <a:p>
            <a:pPr marL="725805" marR="0" indent="-571500">
              <a:spcBef>
                <a:spcPts val="1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 Recruitment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364292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AB8CB-BFC5-41AD-8452-29764D3F7418}"/>
              </a:ext>
            </a:extLst>
          </p:cNvPr>
          <p:cNvSpPr/>
          <p:nvPr/>
        </p:nvSpPr>
        <p:spPr>
          <a:xfrm>
            <a:off x="778933" y="1532597"/>
            <a:ext cx="10634133" cy="459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Traditional churches are creedal—membership depends on agreeing with certain beliefs or a creed.</a:t>
            </a:r>
            <a:endParaRPr lang="en-US" sz="3600" dirty="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UU congregations/fellowships are based on a covenant—an agreement of how we want to be together.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</a:endParaRPr>
          </a:p>
          <a:p>
            <a:pPr marL="342900" marR="0" lvl="0" indent="-342900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 a congregation, we have a coven</a:t>
            </a:r>
            <a:r>
              <a:rPr lang="en-US" sz="3600" spc="-5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ant with our association of congregations which includes </a:t>
            </a:r>
            <a:r>
              <a:rPr lang="en-US" sz="3600" u="sng" spc="-5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seven principles</a:t>
            </a:r>
            <a:r>
              <a:rPr lang="en-US" sz="3600" spc="-5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US" sz="1400" spc="-5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7E9C6-28C0-4862-9A0D-B9AB2F5E9477}"/>
              </a:ext>
            </a:extLst>
          </p:cNvPr>
          <p:cNvSpPr txBox="1"/>
          <p:nvPr/>
        </p:nvSpPr>
        <p:spPr>
          <a:xfrm>
            <a:off x="923730" y="503853"/>
            <a:ext cx="903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45589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AB8CB-BFC5-41AD-8452-29764D3F7418}"/>
              </a:ext>
            </a:extLst>
          </p:cNvPr>
          <p:cNvSpPr/>
          <p:nvPr/>
        </p:nvSpPr>
        <p:spPr>
          <a:xfrm>
            <a:off x="745067" y="1047405"/>
            <a:ext cx="1063413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spc="-5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49AA6-6365-4648-9234-78E97BC5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5" y="1190521"/>
            <a:ext cx="11695289" cy="5354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We, the member congregations of the Unitarian Universalist Association, covenant to affirm and promote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inherent worth and dignity of every person;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Justice, equity and compassion in human relations;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of one another and encouragement to spiritual growth in our congregations;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free and responsible search for truth and meaning;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of conscience and the use of the democratic process within our congregations and in society at large;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of world community with peace, liberty and justice for all;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 for the interdependent web of all existence of which we are a part.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772DD-A880-42E3-9CF4-263408FE4E1B}"/>
              </a:ext>
            </a:extLst>
          </p:cNvPr>
          <p:cNvSpPr txBox="1"/>
          <p:nvPr/>
        </p:nvSpPr>
        <p:spPr>
          <a:xfrm>
            <a:off x="3300790" y="216408"/>
            <a:ext cx="552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Seven Principles</a:t>
            </a:r>
          </a:p>
        </p:txBody>
      </p:sp>
    </p:spTree>
    <p:extLst>
      <p:ext uri="{BB962C8B-B14F-4D97-AF65-F5344CB8AC3E}">
        <p14:creationId xmlns:p14="http://schemas.microsoft.com/office/powerpoint/2010/main" val="28680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AB8CB-BFC5-41AD-8452-29764D3F7418}"/>
              </a:ext>
            </a:extLst>
          </p:cNvPr>
          <p:cNvSpPr/>
          <p:nvPr/>
        </p:nvSpPr>
        <p:spPr>
          <a:xfrm>
            <a:off x="745067" y="1047405"/>
            <a:ext cx="1063413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spc="-5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49AA6-6365-4648-9234-78E97BC5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5" y="1190521"/>
            <a:ext cx="11695289" cy="5354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living tradition which we share draws from many sources: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Direct experience of that transcending mystery and wonder, affirmed in all cultures, which moves us to a renewal of the spirit and an openness to the forces which create and uphold life;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Words and deeds of prophetic people which challenge us to confront powers and structures of evil with justice, compassion and the transforming power of love;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Wisdom from the world's religions which inspires us in our ethical and spiritual life;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Jewish and Christian teachings which call us to respond to God's love by loving our neighbors as ourselves;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Humanist teachings which counsel us to heed the guidance of reason and the results of science, and warn us against idolatries of the mind and spirit;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Spiritual teachings of Earth-centered traditions which celebrate the sacred circle of life and instruct us to live in harmony with the rhythms of nature.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772DD-A880-42E3-9CF4-263408FE4E1B}"/>
              </a:ext>
            </a:extLst>
          </p:cNvPr>
          <p:cNvSpPr txBox="1"/>
          <p:nvPr/>
        </p:nvSpPr>
        <p:spPr>
          <a:xfrm>
            <a:off x="3984948" y="216408"/>
            <a:ext cx="415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Six Sources</a:t>
            </a:r>
          </a:p>
        </p:txBody>
      </p:sp>
    </p:spTree>
    <p:extLst>
      <p:ext uri="{BB962C8B-B14F-4D97-AF65-F5344CB8AC3E}">
        <p14:creationId xmlns:p14="http://schemas.microsoft.com/office/powerpoint/2010/main" val="163034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0A78-C978-4E2D-9A5D-FC507C419214}"/>
              </a:ext>
            </a:extLst>
          </p:cNvPr>
          <p:cNvSpPr txBox="1"/>
          <p:nvPr/>
        </p:nvSpPr>
        <p:spPr>
          <a:xfrm>
            <a:off x="338667" y="2025632"/>
            <a:ext cx="115146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 member congregation to the Unitarian Universalist Association (UUA) and send delegates to the annual General Assembly (GA) to vote on the national organizations by-laws and public witness statements. 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UUA provides resources to congregations (religious education materials, leadership training, ministerial search process, etc.), but it doesn’t tell us what to do.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233E0-1D88-491A-AA02-06CCC5B74BA3}"/>
              </a:ext>
            </a:extLst>
          </p:cNvPr>
          <p:cNvSpPr txBox="1"/>
          <p:nvPr/>
        </p:nvSpPr>
        <p:spPr>
          <a:xfrm>
            <a:off x="425753" y="336267"/>
            <a:ext cx="1151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are related to the larger movement</a:t>
            </a:r>
          </a:p>
        </p:txBody>
      </p:sp>
    </p:spTree>
    <p:extLst>
      <p:ext uri="{BB962C8B-B14F-4D97-AF65-F5344CB8AC3E}">
        <p14:creationId xmlns:p14="http://schemas.microsoft.com/office/powerpoint/2010/main" val="17637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0A78-C978-4E2D-9A5D-FC507C419214}"/>
              </a:ext>
            </a:extLst>
          </p:cNvPr>
          <p:cNvSpPr txBox="1"/>
          <p:nvPr/>
        </p:nvSpPr>
        <p:spPr>
          <a:xfrm>
            <a:off x="338667" y="1647832"/>
            <a:ext cx="115146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UU congregation or fellowship has “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congregational polity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which means that they are independent, self-governing entities.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Bylaws are our governing document. They describe our purpose, how to become a member, the rights of membership, rules for congregational meetings, the governance and financial structures, and the process for calling a minister.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Board of Trustees has fiduciary responsibility for the congregation.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A6B36-43F5-4DC1-BA53-220332571656}"/>
              </a:ext>
            </a:extLst>
          </p:cNvPr>
          <p:cNvSpPr txBox="1"/>
          <p:nvPr/>
        </p:nvSpPr>
        <p:spPr>
          <a:xfrm>
            <a:off x="774441" y="513184"/>
            <a:ext cx="982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UUC operates</a:t>
            </a:r>
          </a:p>
        </p:txBody>
      </p:sp>
    </p:spTree>
    <p:extLst>
      <p:ext uri="{BB962C8B-B14F-4D97-AF65-F5344CB8AC3E}">
        <p14:creationId xmlns:p14="http://schemas.microsoft.com/office/powerpoint/2010/main" val="112289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0A78-C978-4E2D-9A5D-FC507C419214}"/>
              </a:ext>
            </a:extLst>
          </p:cNvPr>
          <p:cNvSpPr txBox="1"/>
          <p:nvPr/>
        </p:nvSpPr>
        <p:spPr>
          <a:xfrm>
            <a:off x="802962" y="580290"/>
            <a:ext cx="107486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marR="0">
              <a:spcBef>
                <a:spcPts val="155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Congregation as a whole makes six really important decisions: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adopts governing By-Laws.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elects the Board.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calls a Minister.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creates and lives by statements of Mission and Covenant.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elects Trustees to “own” property in the name of the Congregation.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adopts the annual Congregational budget.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5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0A78-C978-4E2D-9A5D-FC507C419214}"/>
              </a:ext>
            </a:extLst>
          </p:cNvPr>
          <p:cNvSpPr txBox="1"/>
          <p:nvPr/>
        </p:nvSpPr>
        <p:spPr>
          <a:xfrm>
            <a:off x="240900" y="419450"/>
            <a:ext cx="115146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marR="0">
              <a:spcBef>
                <a:spcPts val="155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Board has ﬁve principal functions:</a:t>
            </a:r>
          </a:p>
          <a:p>
            <a:pPr marL="154305" marR="0">
              <a:spcBef>
                <a:spcPts val="155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68655" marR="0" indent="-514350">
              <a:spcBef>
                <a:spcPts val="15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organizational custodian of the Congregation’s values and vision as expressed in our Mission, and is charged to support that Mission in all decision-making on behalf of the Congregation.</a:t>
            </a:r>
          </a:p>
          <a:p>
            <a:pPr marL="668655" marR="0" indent="-514350">
              <a:spcBef>
                <a:spcPts val="15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considers and ratiﬁes the formal “big picture” policies by which the congregation advances its stated Mission on an ongoing basis.</a:t>
            </a:r>
          </a:p>
          <a:p>
            <a:pPr marL="668655" marR="0" indent="-514350">
              <a:spcBef>
                <a:spcPts val="15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manages adherence to provisions of the By-Laws, such as annual meetings.</a:t>
            </a:r>
          </a:p>
          <a:p>
            <a:pPr marL="668655" marR="0" indent="-514350">
              <a:spcBef>
                <a:spcPts val="15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ratiﬁes the selection of chairs for some committees.</a:t>
            </a:r>
          </a:p>
          <a:p>
            <a:pPr marL="668655" marR="0" indent="-514350">
              <a:spcBef>
                <a:spcPts val="15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all personnel actions related to paid staﬀ, such as hiring, ﬁring, and compensation.</a:t>
            </a:r>
            <a:endParaRPr lang="en-US" spc="-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3768B02-115E-4BED-B831-97DFB9D316BA}"/>
              </a:ext>
            </a:extLst>
          </p:cNvPr>
          <p:cNvSpPr txBox="1"/>
          <p:nvPr/>
        </p:nvSpPr>
        <p:spPr>
          <a:xfrm>
            <a:off x="3032271" y="1854387"/>
            <a:ext cx="283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President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Fred Piercy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731934-A29D-4F8A-9506-F58923E7B1AC}"/>
              </a:ext>
            </a:extLst>
          </p:cNvPr>
          <p:cNvSpPr txBox="1"/>
          <p:nvPr/>
        </p:nvSpPr>
        <p:spPr>
          <a:xfrm>
            <a:off x="8950217" y="1577390"/>
            <a:ext cx="325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 dirty="0">
                <a:solidFill>
                  <a:prstClr val="white"/>
                </a:solidFill>
                <a:latin typeface="Calibri Light" panose="020F0302020204030204"/>
              </a:rPr>
              <a:t>President-Elect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17067-3BD0-4FF8-B50E-4B1E6505EEB8}"/>
              </a:ext>
            </a:extLst>
          </p:cNvPr>
          <p:cNvSpPr txBox="1"/>
          <p:nvPr/>
        </p:nvSpPr>
        <p:spPr>
          <a:xfrm>
            <a:off x="2742708" y="4476490"/>
            <a:ext cx="374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Secretary</a:t>
            </a:r>
          </a:p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Beth McClellan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26EA83-77D4-4078-9F94-28E14B110594}"/>
              </a:ext>
            </a:extLst>
          </p:cNvPr>
          <p:cNvSpPr txBox="1"/>
          <p:nvPr/>
        </p:nvSpPr>
        <p:spPr>
          <a:xfrm>
            <a:off x="9603767" y="5076654"/>
            <a:ext cx="374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 dirty="0">
                <a:solidFill>
                  <a:prstClr val="white"/>
                </a:solidFill>
                <a:latin typeface="Calibri Light" panose="020F0302020204030204"/>
              </a:rPr>
              <a:t>Treasurer</a:t>
            </a:r>
          </a:p>
          <a:p>
            <a:pPr defTabSz="457189"/>
            <a:r>
              <a:rPr lang="en-US" sz="3600" dirty="0">
                <a:solidFill>
                  <a:prstClr val="white"/>
                </a:solidFill>
                <a:latin typeface="Calibri Light" panose="020F0302020204030204"/>
              </a:rPr>
              <a:t>Wayne Neu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BC07B6-F94D-4614-A68C-67F78554AA05}"/>
              </a:ext>
            </a:extLst>
          </p:cNvPr>
          <p:cNvSpPr txBox="1"/>
          <p:nvPr/>
        </p:nvSpPr>
        <p:spPr>
          <a:xfrm>
            <a:off x="1990531" y="165520"/>
            <a:ext cx="821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5400" b="1">
                <a:solidFill>
                  <a:prstClr val="white"/>
                </a:solidFill>
                <a:latin typeface="Calibri Light" panose="020F0302020204030204"/>
              </a:rPr>
              <a:t>UUC Executive Board Officers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6F146-B5EE-DFB0-5A3A-1C1671DED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7" y="1478245"/>
            <a:ext cx="2964184" cy="198338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5DDD0-1B30-90EC-5BE8-32756C9B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105" y="3944464"/>
            <a:ext cx="2075187" cy="2794811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CC55B-FFD4-75B5-1EEB-F5EE48683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371" y="1478245"/>
            <a:ext cx="2410199" cy="241019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75E71-36A1-06B8-18B3-810A5BE27D8C}"/>
              </a:ext>
            </a:extLst>
          </p:cNvPr>
          <p:cNvSpPr txBox="1"/>
          <p:nvPr/>
        </p:nvSpPr>
        <p:spPr>
          <a:xfrm>
            <a:off x="9061570" y="2113753"/>
            <a:ext cx="313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>
                <a:solidFill>
                  <a:prstClr val="white"/>
                </a:solidFill>
                <a:latin typeface="Calibri Light" panose="020F0302020204030204"/>
              </a:rPr>
              <a:t>Laura Robinson</a:t>
            </a: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C0D3A0A-B62F-E9AD-103B-C7608E8D9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46" t="4800" r="13496"/>
          <a:stretch/>
        </p:blipFill>
        <p:spPr>
          <a:xfrm>
            <a:off x="181046" y="3991261"/>
            <a:ext cx="2561663" cy="27012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914791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734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Metropolitan</vt:lpstr>
      <vt:lpstr>How our Congregation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our Congregation Works</dc:title>
  <dc:creator>Pam Philips</dc:creator>
  <cp:lastModifiedBy>Pam Philips</cp:lastModifiedBy>
  <cp:revision>2</cp:revision>
  <dcterms:created xsi:type="dcterms:W3CDTF">2019-04-02T17:21:35Z</dcterms:created>
  <dcterms:modified xsi:type="dcterms:W3CDTF">2023-11-10T22:17:42Z</dcterms:modified>
</cp:coreProperties>
</file>